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348" r:id="rId6"/>
    <p:sldId id="372" r:id="rId7"/>
    <p:sldId id="373" r:id="rId8"/>
    <p:sldId id="260" r:id="rId9"/>
    <p:sldId id="261" r:id="rId10"/>
    <p:sldId id="408" r:id="rId11"/>
    <p:sldId id="369" r:id="rId12"/>
    <p:sldId id="418" r:id="rId13"/>
    <p:sldId id="419" r:id="rId14"/>
    <p:sldId id="420" r:id="rId15"/>
    <p:sldId id="421" r:id="rId16"/>
    <p:sldId id="422" r:id="rId17"/>
    <p:sldId id="423" r:id="rId18"/>
    <p:sldId id="424" r:id="rId19"/>
    <p:sldId id="425" r:id="rId20"/>
    <p:sldId id="325" r:id="rId21"/>
    <p:sldId id="326" r:id="rId22"/>
    <p:sldId id="327" r:id="rId23"/>
    <p:sldId id="328" r:id="rId24"/>
    <p:sldId id="275" r:id="rId25"/>
    <p:sldId id="350"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Cambria Math" panose="02040503050406030204" pitchFamily="18" charset="0"/>
      <p:regular r:id="rId32"/>
    </p:embeddedFont>
    <p:embeddedFont>
      <p:font typeface="Consolas" panose="020B0609020204030204" pitchFamily="49" charset="0"/>
      <p:regular r:id="rId33"/>
      <p:bold r:id="rId34"/>
      <p:italic r:id="rId35"/>
      <p:boldItalic r:id="rId36"/>
    </p:embeddedFont>
    <p:embeddedFont>
      <p:font typeface="Gidole" panose="02000503000000000000" pitchFamily="2" charset="0"/>
      <p:regular r:id="rId37"/>
    </p:embeddedFont>
    <p:embeddedFont>
      <p:font typeface="League Spartan" panose="020B0604020202020204" charset="0"/>
      <p:regular r:id="rId38"/>
    </p:embeddedFont>
    <p:embeddedFont>
      <p:font typeface="Open Sans Extra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 id="372"/>
            <p14:sldId id="373"/>
          </p14:sldIdLst>
        </p14:section>
        <p14:section name="Expected values and repeated measures" id="{D36BEA4A-749A-4790-8EF2-7F0913049DA3}">
          <p14:sldIdLst>
            <p14:sldId id="260"/>
            <p14:sldId id="261"/>
            <p14:sldId id="408"/>
            <p14:sldId id="369"/>
          </p14:sldIdLst>
        </p14:section>
        <p14:section name="Working with multiple groups" id="{9AA19D60-F4C2-484A-9E92-4C66EC550F8A}">
          <p14:sldIdLst>
            <p14:sldId id="418"/>
            <p14:sldId id="419"/>
            <p14:sldId id="420"/>
            <p14:sldId id="421"/>
            <p14:sldId id="422"/>
            <p14:sldId id="423"/>
            <p14:sldId id="424"/>
            <p14:sldId id="425"/>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48" d="100"/>
          <a:sy n="48" d="100"/>
        </p:scale>
        <p:origin x="1656" y="86"/>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4:42:48.473" idx="2">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76468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chi-square test of independence. You will often see it as the Greek letter chi with the exponent 2 sign.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56734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440255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6434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1569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3969770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4080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1.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AVDANCED 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MULTIPLE LINEAR REGRESSION</a:t>
            </a:r>
          </a:p>
        </p:txBody>
      </p:sp>
    </p:spTree>
    <p:extLst>
      <p:ext uri="{BB962C8B-B14F-4D97-AF65-F5344CB8AC3E}">
        <p14:creationId xmlns:p14="http://schemas.microsoft.com/office/powerpoint/2010/main" val="47733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 acorn becomes the oak</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latin typeface="Gidole" panose="02000503000000000000" pitchFamily="2" charset="0"/>
              </a:rPr>
              <a:t>No multicollinearity</a:t>
            </a:r>
          </a:p>
          <a:p>
            <a:pPr marL="742950" indent="-742950">
              <a:buAutoNum type="arabicPeriod"/>
            </a:pPr>
            <a:r>
              <a:rPr lang="en-US" sz="4800" dirty="0">
                <a:latin typeface="Gidole" panose="02000503000000000000" pitchFamily="2" charset="0"/>
              </a:rPr>
              <a:t>Values of residuals are independent</a:t>
            </a:r>
          </a:p>
          <a:p>
            <a:pPr marL="742950" indent="-742950">
              <a:buAutoNum type="arabicPeriod"/>
            </a:pPr>
            <a:r>
              <a:rPr lang="en-US" sz="4800" dirty="0">
                <a:latin typeface="Gidole" panose="02000503000000000000" pitchFamily="2" charset="0"/>
              </a:rPr>
              <a:t>Variance of residuals is constant</a:t>
            </a:r>
          </a:p>
          <a:p>
            <a:pPr marL="742950" indent="-742950">
              <a:buAutoNum type="arabicPeriod"/>
            </a:pPr>
            <a:r>
              <a:rPr lang="en-US" sz="4800" dirty="0">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MULTIPLE REGRESSION EQUATION</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B5DC7EB-69BF-4559-8965-E6F17B0F4816}"/>
                  </a:ext>
                </a:extLst>
              </p:cNvPr>
              <p:cNvSpPr txBox="1"/>
              <p:nvPr/>
            </p:nvSpPr>
            <p:spPr>
              <a:xfrm>
                <a:off x="402535" y="5327811"/>
                <a:ext cx="17602199" cy="2282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𝑌</m:t>
                          </m:r>
                        </m:e>
                        <m:sub>
                          <m:r>
                            <a:rPr lang="en-US" sz="7200" b="0" i="1" smtClean="0">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rPr>
                            <m:t>0</m:t>
                          </m:r>
                        </m:sub>
                      </m:sSub>
                      <m:r>
                        <a:rPr lang="en-US" sz="7200" b="0" i="1" smtClean="0">
                          <a:latin typeface="Cambria Math" panose="02040503050406030204" pitchFamily="18" charset="0"/>
                        </a:rPr>
                        <m:t>+</m:t>
                      </m:r>
                      <m:sSub>
                        <m:sSubPr>
                          <m:ctrlPr>
                            <a:rPr lang="en-US" sz="7200" i="1" smtClean="0">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b="0" i="1" smtClean="0">
                              <a:latin typeface="Cambria Math" panose="02040503050406030204" pitchFamily="18" charset="0"/>
                            </a:rPr>
                            <m:t>∗</m:t>
                          </m:r>
                          <m:r>
                            <a:rPr lang="en-US" sz="7200" b="0" i="1" smtClean="0">
                              <a:latin typeface="Cambria Math" panose="02040503050406030204" pitchFamily="18" charset="0"/>
                            </a:rPr>
                            <m:t>𝑋</m:t>
                          </m:r>
                        </m:e>
                        <m:sub>
                          <m:r>
                            <a:rPr lang="en-US" sz="7200" b="0" i="1" smtClean="0">
                              <a:latin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i="1">
                              <a:latin typeface="Cambria Math" panose="02040503050406030204" pitchFamily="18" charset="0"/>
                              <a:ea typeface="Cambria Math" panose="02040503050406030204" pitchFamily="18" charset="0"/>
                            </a:rPr>
                            <m:t>1</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i="1">
                              <a:latin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𝛽</m:t>
                          </m:r>
                        </m:e>
                        <m:sub>
                          <m:r>
                            <a:rPr lang="en-US" sz="7200" b="0" i="1" smtClean="0">
                              <a:latin typeface="Cambria Math" panose="02040503050406030204" pitchFamily="18" charset="0"/>
                              <a:ea typeface="Cambria Math" panose="02040503050406030204" pitchFamily="18" charset="0"/>
                            </a:rPr>
                            <m:t>𝑘</m:t>
                          </m:r>
                        </m:sub>
                      </m:sSub>
                      <m:sSub>
                        <m:sSubPr>
                          <m:ctrlPr>
                            <a:rPr lang="en-US" sz="7200" i="1">
                              <a:latin typeface="Cambria Math" panose="02040503050406030204" pitchFamily="18" charset="0"/>
                            </a:rPr>
                          </m:ctrlPr>
                        </m:sSubPr>
                        <m:e>
                          <m:r>
                            <a:rPr lang="en-US" sz="7200" i="1">
                              <a:latin typeface="Cambria Math" panose="02040503050406030204" pitchFamily="18" charset="0"/>
                            </a:rPr>
                            <m:t>∗</m:t>
                          </m:r>
                          <m:r>
                            <a:rPr lang="en-US" sz="7200" i="1">
                              <a:latin typeface="Cambria Math" panose="02040503050406030204" pitchFamily="18" charset="0"/>
                            </a:rPr>
                            <m:t>𝑋</m:t>
                          </m:r>
                        </m:e>
                        <m:sub>
                          <m:r>
                            <a:rPr lang="en-US" sz="7200" b="0" i="1" smtClean="0">
                              <a:latin typeface="Cambria Math" panose="02040503050406030204" pitchFamily="18" charset="0"/>
                            </a:rPr>
                            <m:t>𝑘</m:t>
                          </m:r>
                          <m:r>
                            <a:rPr lang="en-US" sz="7200" i="1">
                              <a:latin typeface="Cambria Math" panose="02040503050406030204" pitchFamily="18" charset="0"/>
                              <a:ea typeface="Cambria Math" panose="02040503050406030204" pitchFamily="18" charset="0"/>
                            </a:rPr>
                            <m:t>𝑖</m:t>
                          </m:r>
                        </m:sub>
                      </m:sSub>
                      <m:r>
                        <a:rPr lang="en-US" sz="7200" b="0" i="1" smtClean="0">
                          <a:latin typeface="Cambria Math" panose="02040503050406030204" pitchFamily="18" charset="0"/>
                          <a:ea typeface="Cambria Math" panose="02040503050406030204" pitchFamily="18" charset="0"/>
                        </a:rPr>
                        <m:t>+</m:t>
                      </m:r>
                      <m:sSub>
                        <m:sSubPr>
                          <m:ctrlPr>
                            <a:rPr lang="en-US" sz="7200" i="1">
                              <a:latin typeface="Cambria Math" panose="02040503050406030204" pitchFamily="18" charset="0"/>
                            </a:rPr>
                          </m:ctrlPr>
                        </m:sSubPr>
                        <m:e>
                          <m:r>
                            <a:rPr lang="en-US" sz="7200" i="1" smtClean="0">
                              <a:latin typeface="Cambria Math" panose="02040503050406030204" pitchFamily="18" charset="0"/>
                              <a:ea typeface="Cambria Math" panose="02040503050406030204" pitchFamily="18" charset="0"/>
                            </a:rPr>
                            <m:t>𝜀</m:t>
                          </m:r>
                        </m:e>
                        <m:sub>
                          <m:r>
                            <a:rPr lang="en-US" sz="7200" i="1">
                              <a:latin typeface="Cambria Math" panose="02040503050406030204" pitchFamily="18" charset="0"/>
                              <a:ea typeface="Cambria Math" panose="02040503050406030204" pitchFamily="18" charset="0"/>
                            </a:rPr>
                            <m:t>𝑖</m:t>
                          </m:r>
                        </m:sub>
                      </m:sSub>
                    </m:oMath>
                  </m:oMathPara>
                </a14:m>
                <a:endParaRPr lang="en-US" sz="7200" dirty="0">
                  <a:latin typeface="Gidole" panose="02000503000000000000" pitchFamily="2" charset="0"/>
                </a:endParaRPr>
              </a:p>
            </p:txBody>
          </p:sp>
        </mc:Choice>
        <mc:Fallback>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402535" y="5327811"/>
                <a:ext cx="17602199" cy="2282804"/>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V="1">
            <a:off x="1050235" y="4610100"/>
            <a:ext cx="24516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352034" y="3319925"/>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flipH="1">
            <a:off x="2110659" y="5248043"/>
            <a:ext cx="1308578" cy="119897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276600" y="4501325"/>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flipH="1">
            <a:off x="4800600" y="5183027"/>
            <a:ext cx="1362804" cy="124674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5953552" y="4208937"/>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flipH="1">
            <a:off x="6235897" y="4793712"/>
            <a:ext cx="4203503" cy="17069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685650" y="3500279"/>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a:off x="16916400" y="5461946"/>
            <a:ext cx="351507" cy="126659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5417748" y="4635012"/>
            <a:ext cx="3419236" cy="584775"/>
          </a:xfrm>
          <a:prstGeom prst="rect">
            <a:avLst/>
          </a:prstGeom>
          <a:noFill/>
        </p:spPr>
        <p:txBody>
          <a:bodyPr wrap="square" rtlCol="0">
            <a:spAutoFit/>
          </a:bodyPr>
          <a:lstStyle/>
          <a:p>
            <a:r>
              <a:rPr lang="en-US" sz="3200" dirty="0">
                <a:latin typeface="Gidole" panose="02000503000000000000" pitchFamily="2" charset="0"/>
              </a:rPr>
              <a:t>Error term(s)</a:t>
            </a:r>
          </a:p>
        </p:txBody>
      </p:sp>
    </p:spTree>
    <p:extLst>
      <p:ext uri="{BB962C8B-B14F-4D97-AF65-F5344CB8AC3E}">
        <p14:creationId xmlns:p14="http://schemas.microsoft.com/office/powerpoint/2010/main" val="4020279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X’s and Y. The slope equals zero.</a:t>
            </a:r>
          </a:p>
          <a:p>
            <a:r>
              <a:rPr lang="en-US" sz="4800" dirty="0">
                <a:latin typeface="Gidole" panose="02000503000000000000" pitchFamily="2" charset="0"/>
              </a:rPr>
              <a:t>Ha: A relationship between X’s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39015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LOGISTIC REGRESSION</a:t>
            </a:r>
          </a:p>
        </p:txBody>
      </p:sp>
    </p:spTree>
    <p:extLst>
      <p:ext uri="{BB962C8B-B14F-4D97-AF65-F5344CB8AC3E}">
        <p14:creationId xmlns:p14="http://schemas.microsoft.com/office/powerpoint/2010/main" val="4052490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Binary dependent variable</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 multicollinearity</a:t>
            </a:r>
          </a:p>
          <a:p>
            <a:pPr marL="742950" indent="-742950">
              <a:buAutoNum type="arabicPeriod"/>
            </a:pPr>
            <a:r>
              <a:rPr lang="en-US" sz="4800" dirty="0">
                <a:latin typeface="Gidole" panose="02000503000000000000" pitchFamily="2" charset="0"/>
              </a:rPr>
              <a:t>Large sample size</a:t>
            </a:r>
          </a:p>
          <a:p>
            <a:pPr marL="742950" indent="-742950">
              <a:buAutoNum type="arabicPeriod"/>
            </a:pPr>
            <a:r>
              <a:rPr lang="en-US" sz="4800" dirty="0">
                <a:solidFill>
                  <a:schemeClr val="bg1">
                    <a:lumMod val="50000"/>
                  </a:schemeClr>
                </a:solidFill>
                <a:latin typeface="Gidole" panose="02000503000000000000" pitchFamily="2" charset="0"/>
              </a:rPr>
              <a:t>Linearity of independent variables and log odds</a:t>
            </a:r>
          </a:p>
          <a:p>
            <a:pPr marL="742950" indent="-742950">
              <a:buAutoNum type="arabicPeriod"/>
            </a:pPr>
            <a:r>
              <a:rPr lang="en-US" sz="4800" dirty="0">
                <a:solidFill>
                  <a:schemeClr val="bg1">
                    <a:lumMod val="50000"/>
                  </a:schemeClr>
                </a:solidFill>
                <a:latin typeface="Gidole" panose="02000503000000000000" pitchFamily="2" charset="0"/>
              </a:rPr>
              <a:t>No influential cases</a:t>
            </a:r>
          </a:p>
        </p:txBody>
      </p:sp>
    </p:spTree>
    <p:extLst>
      <p:ext uri="{BB962C8B-B14F-4D97-AF65-F5344CB8AC3E}">
        <p14:creationId xmlns:p14="http://schemas.microsoft.com/office/powerpoint/2010/main" val="419772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LOGISTIC REGRESSION EQUATION</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B5DC7EB-69BF-4559-8965-E6F17B0F4816}"/>
                  </a:ext>
                </a:extLst>
              </p:cNvPr>
              <p:cNvSpPr txBox="1"/>
              <p:nvPr/>
            </p:nvSpPr>
            <p:spPr>
              <a:xfrm>
                <a:off x="1842708" y="6184104"/>
                <a:ext cx="17602199" cy="24138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i="1" smtClean="0">
                          <a:latin typeface="Cambria Math" panose="02040503050406030204" pitchFamily="18" charset="0"/>
                        </a:rPr>
                        <m:t>𝑃</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𝑥</m:t>
                              </m:r>
                              <m:r>
                                <a:rPr lang="en-US" sz="7200" b="0" i="1" smtClean="0">
                                  <a:latin typeface="Cambria Math" panose="02040503050406030204" pitchFamily="18" charset="0"/>
                                  <a:ea typeface="Cambria Math" panose="02040503050406030204" pitchFamily="18" charset="0"/>
                                </a:rPr>
                                <m:t>1</m:t>
                              </m:r>
                              <m:r>
                                <a:rPr lang="en-US" sz="7200" b="0" i="1" smtClean="0">
                                  <a:latin typeface="Cambria Math" panose="02040503050406030204" pitchFamily="18" charset="0"/>
                                  <a:ea typeface="Cambria Math" panose="02040503050406030204" pitchFamily="18" charset="0"/>
                                </a:rPr>
                                <m:t>𝑖</m:t>
                              </m:r>
                              <m:r>
                                <a:rPr lang="en-US" sz="7200" b="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b="0" i="1" smtClean="0">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m:t>
                              </m:r>
                              <m:r>
                                <a:rPr lang="en-US" sz="7200" i="1">
                                  <a:latin typeface="Cambria Math" panose="02040503050406030204" pitchFamily="18" charset="0"/>
                                  <a:ea typeface="Cambria Math" panose="02040503050406030204" pitchFamily="18" charset="0"/>
                                </a:rPr>
                                <m:t>𝑖</m:t>
                              </m:r>
                            </m:sup>
                          </m:sSup>
                        </m:num>
                        <m:den>
                          <m:r>
                            <a:rPr lang="en-US" sz="7200" b="0" i="1" smtClean="0">
                              <a:latin typeface="Cambria Math" panose="02040503050406030204" pitchFamily="18" charset="0"/>
                            </a:rPr>
                            <m:t>1+</m:t>
                          </m:r>
                          <m:sSup>
                            <m:sSupPr>
                              <m:ctrlPr>
                                <a:rPr lang="en-US" sz="7200" i="1">
                                  <a:latin typeface="Cambria Math" panose="02040503050406030204" pitchFamily="18" charset="0"/>
                                </a:rPr>
                              </m:ctrlPr>
                            </m:sSupPr>
                            <m:e>
                              <m:r>
                                <a:rPr lang="en-US" sz="7200" i="1">
                                  <a:latin typeface="Cambria Math" panose="02040503050406030204" pitchFamily="18" charset="0"/>
                                </a:rPr>
                                <m:t>𝑒</m:t>
                              </m:r>
                            </m:e>
                            <m:sup>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0+ </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𝑥</m:t>
                              </m:r>
                              <m:r>
                                <a:rPr lang="en-US" sz="7200" i="1">
                                  <a:latin typeface="Cambria Math" panose="02040503050406030204" pitchFamily="18" charset="0"/>
                                  <a:ea typeface="Cambria Math" panose="02040503050406030204" pitchFamily="18" charset="0"/>
                                </a:rPr>
                                <m:t>1</m:t>
                              </m:r>
                              <m:r>
                                <a:rPr lang="en-US" sz="7200" i="1">
                                  <a:latin typeface="Cambria Math" panose="02040503050406030204" pitchFamily="18" charset="0"/>
                                  <a:ea typeface="Cambria Math" panose="02040503050406030204" pitchFamily="18" charset="0"/>
                                </a:rPr>
                                <m:t>𝑖</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𝛽</m:t>
                              </m:r>
                              <m:r>
                                <a:rPr lang="en-US" sz="7200" i="1">
                                  <a:latin typeface="Cambria Math" panose="02040503050406030204" pitchFamily="18" charset="0"/>
                                  <a:ea typeface="Cambria Math" panose="02040503050406030204" pitchFamily="18" charset="0"/>
                                </a:rPr>
                                <m:t>𝑘</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𝑥𝑘𝑖</m:t>
                              </m:r>
                            </m:sup>
                          </m:sSup>
                        </m:den>
                      </m:f>
                    </m:oMath>
                  </m:oMathPara>
                </a14:m>
                <a:endParaRPr lang="en-US" sz="7200" dirty="0">
                  <a:latin typeface="Gidole" panose="02000503000000000000" pitchFamily="2" charset="0"/>
                </a:endParaRPr>
              </a:p>
            </p:txBody>
          </p:sp>
        </mc:Choice>
        <mc:Fallback>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842708" y="6184104"/>
                <a:ext cx="17602199" cy="2413866"/>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874066" y="6383107"/>
            <a:ext cx="932105" cy="8518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677483" y="4581466"/>
            <a:ext cx="4931465" cy="1569660"/>
          </a:xfrm>
          <a:prstGeom prst="rect">
            <a:avLst/>
          </a:prstGeom>
          <a:noFill/>
        </p:spPr>
        <p:txBody>
          <a:bodyPr wrap="square" rtlCol="0">
            <a:spAutoFit/>
          </a:bodyPr>
          <a:lstStyle/>
          <a:p>
            <a:r>
              <a:rPr lang="en-US" sz="3200" dirty="0">
                <a:latin typeface="Gidole" panose="02000503000000000000" pitchFamily="2" charset="0"/>
              </a:rPr>
              <a:t>Dependent / predictor variable</a:t>
            </a:r>
          </a:p>
          <a:p>
            <a:r>
              <a:rPr lang="en-US" sz="3200" dirty="0">
                <a:latin typeface="Gidole" panose="02000503000000000000" pitchFamily="2" charset="0"/>
              </a:rPr>
              <a:t>(</a:t>
            </a:r>
            <a:r>
              <a:rPr lang="en-US" sz="3200" i="1" dirty="0">
                <a:latin typeface="Gidole" panose="02000503000000000000" pitchFamily="2" charset="0"/>
              </a:rPr>
              <a:t>expressed in probability)</a:t>
            </a:r>
            <a:endParaRPr lang="en-US" sz="3200" dirty="0">
              <a:latin typeface="Gidole" panose="02000503000000000000" pitchFamily="2" charset="0"/>
            </a:endParaRP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411725" y="4497205"/>
            <a:ext cx="1297109" cy="1930122"/>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949840" y="3705560"/>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sp>
        <p:nvSpPr>
          <p:cNvPr id="18" name="TextBox 17">
            <a:extLst>
              <a:ext uri="{FF2B5EF4-FFF2-40B4-BE49-F238E27FC236}">
                <a16:creationId xmlns:a16="http://schemas.microsoft.com/office/drawing/2014/main" id="{C30997D0-E5CD-42A0-AC6A-3E70FBD77EC6}"/>
              </a:ext>
            </a:extLst>
          </p:cNvPr>
          <p:cNvSpPr txBox="1"/>
          <p:nvPr/>
        </p:nvSpPr>
        <p:spPr>
          <a:xfrm>
            <a:off x="11903303" y="4155652"/>
            <a:ext cx="3419236" cy="584775"/>
          </a:xfrm>
          <a:prstGeom prst="rect">
            <a:avLst/>
          </a:prstGeom>
          <a:noFill/>
        </p:spPr>
        <p:txBody>
          <a:bodyPr wrap="square" rtlCol="0">
            <a:spAutoFit/>
          </a:bodyPr>
          <a:lstStyle/>
          <a:p>
            <a:r>
              <a:rPr lang="en-US" sz="3200" dirty="0">
                <a:latin typeface="Gidole" panose="02000503000000000000" pitchFamily="2" charset="0"/>
              </a:rPr>
              <a:t>Slope coefficient(s)</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9780440" y="5239325"/>
            <a:ext cx="36869" cy="79113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8713136" y="3375786"/>
            <a:ext cx="3419236" cy="1569660"/>
          </a:xfrm>
          <a:prstGeom prst="rect">
            <a:avLst/>
          </a:prstGeom>
          <a:noFill/>
        </p:spPr>
        <p:txBody>
          <a:bodyPr wrap="square" rtlCol="0">
            <a:spAutoFit/>
          </a:bodyPr>
          <a:lstStyle/>
          <a:p>
            <a:r>
              <a:rPr lang="en-US" sz="3200" dirty="0">
                <a:latin typeface="Gidole" panose="02000503000000000000" pitchFamily="2" charset="0"/>
              </a:rPr>
              <a:t>Independent / response variable(s)</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1227721" y="4945446"/>
            <a:ext cx="1019402" cy="1142746"/>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Logistic Regression Formula">
            <a:extLst>
              <a:ext uri="{FF2B5EF4-FFF2-40B4-BE49-F238E27FC236}">
                <a16:creationId xmlns:a16="http://schemas.microsoft.com/office/drawing/2014/main" id="{2FF1C0D4-A521-46F1-84AC-9D9C361B23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0430" y="4026373"/>
            <a:ext cx="41529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42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5262979"/>
          </a:xfrm>
          <a:prstGeom prst="rect">
            <a:avLst/>
          </a:prstGeom>
          <a:noFill/>
        </p:spPr>
        <p:txBody>
          <a:bodyPr wrap="square" rtlCol="0">
            <a:spAutoFit/>
          </a:bodyPr>
          <a:lstStyle/>
          <a:p>
            <a:r>
              <a:rPr lang="en-US" sz="4800" dirty="0">
                <a:latin typeface="Gidole" panose="02000503000000000000" pitchFamily="2" charset="0"/>
              </a:rPr>
              <a:t>Ho: No relationship between X’s and Y. The Y values you predict are no closer to the actual Y values than you would expect by chance. </a:t>
            </a:r>
          </a:p>
          <a:p>
            <a:endParaRPr lang="en-US" sz="4800" dirty="0">
              <a:latin typeface="Gidole" panose="02000503000000000000" pitchFamily="2" charset="0"/>
            </a:endParaRPr>
          </a:p>
          <a:p>
            <a:r>
              <a:rPr lang="en-US" sz="4800" dirty="0">
                <a:latin typeface="Gidole" panose="02000503000000000000" pitchFamily="2" charset="0"/>
              </a:rPr>
              <a:t>Ha: A relationship between X’s and Y. The slope does not equal zero. The Y values you predict are closer to the actual Y values than you would expect by chance. </a:t>
            </a:r>
          </a:p>
        </p:txBody>
      </p:sp>
    </p:spTree>
    <p:extLst>
      <p:ext uri="{BB962C8B-B14F-4D97-AF65-F5344CB8AC3E}">
        <p14:creationId xmlns:p14="http://schemas.microsoft.com/office/powerpoint/2010/main" val="374510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6796957"/>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
        <p:nvSpPr>
          <p:cNvPr id="10" name="TextBox 10"/>
          <p:cNvSpPr txBox="1"/>
          <p:nvPr/>
        </p:nvSpPr>
        <p:spPr>
          <a:xfrm>
            <a:off x="3420038" y="3316520"/>
            <a:ext cx="7857562" cy="7766806"/>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Model a causal relationship between multiple independent variables and a categorical or continuous dependent variable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Build forecasts that account for trends and seasonality</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Use simulation and optimization techniques to model business scenarios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6796958"/>
            <a:ext cx="3650350" cy="12723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Advanced Excel Statistics for Business Analytics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1860366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 WINDOWS:			ON MAC:</a:t>
            </a:r>
          </a:p>
        </p:txBody>
      </p:sp>
      <p:sp>
        <p:nvSpPr>
          <p:cNvPr id="10" name="TextBox 10"/>
          <p:cNvSpPr txBox="1"/>
          <p:nvPr/>
        </p:nvSpPr>
        <p:spPr>
          <a:xfrm>
            <a:off x="9296400" y="1968532"/>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Tools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Excel 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Click OK</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File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Options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Add-ins</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Go</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Check on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OK</a:t>
            </a:r>
          </a:p>
        </p:txBody>
      </p:sp>
    </p:spTree>
    <p:extLst>
      <p:ext uri="{BB962C8B-B14F-4D97-AF65-F5344CB8AC3E}">
        <p14:creationId xmlns:p14="http://schemas.microsoft.com/office/powerpoint/2010/main" val="1023782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a:t>
            </a:r>
            <a:r>
              <a:rPr lang="en-US" sz="7500" spc="375">
                <a:solidFill>
                  <a:srgbClr val="FFFFFF"/>
                </a:solidFill>
                <a:latin typeface="League Spartan Bold"/>
              </a:rPr>
              <a:t>REGRESSION ANALYSIS AND PREDICTIVE MODELS</a:t>
            </a:r>
            <a:endParaRPr lang="en-US" sz="7500" spc="375" dirty="0">
              <a:solidFill>
                <a:srgbClr val="FFFFFF"/>
              </a:solidFill>
              <a:latin typeface="League Spartan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mpg-warmup.xlsx</a:t>
            </a:r>
          </a:p>
          <a:p>
            <a:pPr marL="1028700" lvl="1" indent="-571500">
              <a:buFont typeface="Arial" panose="020B0604020202020204" pitchFamily="34" charset="0"/>
              <a:buChar char="•"/>
            </a:pPr>
            <a:r>
              <a:rPr lang="en-US" sz="3600" dirty="0">
                <a:latin typeface="Gidole" panose="020B0604020202020204" charset="0"/>
              </a:rPr>
              <a:t>Calculate descriptive statistics and correlations for these variables</a:t>
            </a:r>
          </a:p>
          <a:p>
            <a:pPr marL="1028700" lvl="1" indent="-571500">
              <a:buFont typeface="Arial" panose="020B0604020202020204" pitchFamily="34" charset="0"/>
              <a:buChar char="•"/>
            </a:pPr>
            <a:r>
              <a:rPr lang="en-US" sz="3600" i="1" u="sng" dirty="0">
                <a:latin typeface="Gidole" panose="020B0604020202020204" charset="0"/>
              </a:rPr>
              <a:t>There’s always room for descriptive statistics</a:t>
            </a:r>
          </a:p>
        </p:txBody>
      </p:sp>
    </p:spTree>
    <p:extLst>
      <p:ext uri="{BB962C8B-B14F-4D97-AF65-F5344CB8AC3E}">
        <p14:creationId xmlns:p14="http://schemas.microsoft.com/office/powerpoint/2010/main" val="1825577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2955</TotalTime>
  <Words>2674</Words>
  <Application>Microsoft Office PowerPoint</Application>
  <PresentationFormat>Custom</PresentationFormat>
  <Paragraphs>208</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Gidole</vt:lpstr>
      <vt:lpstr>Consolas</vt:lpstr>
      <vt:lpstr>League Spartan</vt:lpstr>
      <vt:lpstr>Open Sans Extra Bold</vt:lpstr>
      <vt:lpstr>Cambria Math</vt:lpstr>
      <vt:lpstr>League Spartan Italics</vt:lpstr>
      <vt:lpstr>Calibri</vt:lpstr>
      <vt:lpstr>League Spartan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259</cp:revision>
  <dcterms:created xsi:type="dcterms:W3CDTF">2006-08-16T00:00:00Z</dcterms:created>
  <dcterms:modified xsi:type="dcterms:W3CDTF">2020-06-13T14:41:45Z</dcterms:modified>
  <dc:identifier>DADurESpNu8</dc:identifier>
</cp:coreProperties>
</file>